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547" r:id="rId2"/>
    <p:sldId id="582" r:id="rId3"/>
    <p:sldId id="569" r:id="rId4"/>
    <p:sldId id="542" r:id="rId5"/>
    <p:sldId id="578" r:id="rId6"/>
    <p:sldId id="579" r:id="rId7"/>
    <p:sldId id="565" r:id="rId8"/>
    <p:sldId id="580" r:id="rId9"/>
    <p:sldId id="566" r:id="rId10"/>
    <p:sldId id="581" r:id="rId11"/>
    <p:sldId id="567" r:id="rId12"/>
    <p:sldId id="583" r:id="rId13"/>
    <p:sldId id="568" r:id="rId14"/>
  </p:sldIdLst>
  <p:sldSz cx="12192000" cy="6858000"/>
  <p:notesSz cx="6858000" cy="9144000"/>
  <p:custDataLst>
    <p:tags r:id="rId16"/>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15:guide id="1" orient="horz" pos="1593" userDrawn="1">
          <p15:clr>
            <a:srgbClr val="A4A3A4"/>
          </p15:clr>
        </p15:guide>
        <p15:guide id="2" pos="503" userDrawn="1">
          <p15:clr>
            <a:srgbClr val="A4A3A4"/>
          </p15:clr>
        </p15:guide>
        <p15:guide id="3" pos="7151" userDrawn="1">
          <p15:clr>
            <a:srgbClr val="A4A3A4"/>
          </p15:clr>
        </p15:guide>
        <p15:guide id="4" orient="horz" pos="2891" userDrawn="1">
          <p15:clr>
            <a:srgbClr val="A4A3A4"/>
          </p15:clr>
        </p15:guide>
        <p15:guide id="5" orient="horz" pos="3929" userDrawn="1">
          <p15:clr>
            <a:srgbClr val="A4A3A4"/>
          </p15:clr>
        </p15:guide>
        <p15:guide id="6" pos="3817" userDrawn="1">
          <p15:clr>
            <a:srgbClr val="A4A3A4"/>
          </p15:clr>
        </p15:guide>
        <p15:guide id="7" orient="horz" pos="913" userDrawn="1">
          <p15:clr>
            <a:srgbClr val="A4A3A4"/>
          </p15:clr>
        </p15:guide>
        <p15:guide id="8" orient="horz" pos="3090" userDrawn="1">
          <p15:clr>
            <a:srgbClr val="A4A3A4"/>
          </p15:clr>
        </p15:guide>
        <p15:guide id="9" orient="horz" pos="1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400"/>
    <a:srgbClr val="FFD400"/>
    <a:srgbClr val="0166C3"/>
    <a:srgbClr val="F96260"/>
    <a:srgbClr val="B3DB4D"/>
    <a:srgbClr val="4FDAB4"/>
    <a:srgbClr val="30C2EC"/>
    <a:srgbClr val="F09E55"/>
    <a:srgbClr val="03C4E3"/>
    <a:srgbClr val="00AD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9843"/>
    <p:restoredTop sz="91411"/>
  </p:normalViewPr>
  <p:slideViewPr>
    <p:cSldViewPr snapToGrid="0" snapToObjects="1" showGuides="1">
      <p:cViewPr varScale="1">
        <p:scale>
          <a:sx n="98" d="100"/>
          <a:sy n="98" d="100"/>
        </p:scale>
        <p:origin x="399" y="48"/>
      </p:cViewPr>
      <p:guideLst>
        <p:guide orient="horz" pos="1593"/>
        <p:guide pos="503"/>
        <p:guide pos="7151"/>
        <p:guide orient="horz" pos="2891"/>
        <p:guide orient="horz" pos="3929"/>
        <p:guide pos="3817"/>
        <p:guide orient="horz" pos="913"/>
        <p:guide orient="horz" pos="3090"/>
        <p:guide orient="horz" pos="11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1143000" y="685800"/>
            <a:ext cx="4572000" cy="3429000"/>
          </a:xfrm>
          <a:prstGeom prst="rect">
            <a:avLst/>
          </a:prstGeom>
        </p:spPr>
        <p:txBody>
          <a:bodyPr/>
          <a:lstStyle/>
          <a:p>
            <a:endParaRPr/>
          </a:p>
        </p:txBody>
      </p:sp>
      <p:sp>
        <p:nvSpPr>
          <p:cNvPr id="347" name="Shape 3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342070"/>
            <a:ext cx="1900628" cy="317538"/>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8143102" y="0"/>
            <a:ext cx="4048897" cy="6858000"/>
          </a:xfrm>
          <a:prstGeom prst="rect">
            <a:avLst/>
          </a:prstGeom>
        </p:spPr>
        <p:txBody>
          <a:bodyPr/>
          <a:lstStyle/>
          <a:p>
            <a:endParaRPr lang="zh-CN" altLang="en-US"/>
          </a:p>
        </p:txBody>
      </p:sp>
      <p:sp>
        <p:nvSpPr>
          <p:cNvPr id="4" name="文本占位符 31"/>
          <p:cNvSpPr>
            <a:spLocks noGrp="1"/>
          </p:cNvSpPr>
          <p:nvPr>
            <p:ph type="body" sz="quarter" idx="14"/>
          </p:nvPr>
        </p:nvSpPr>
        <p:spPr>
          <a:xfrm>
            <a:off x="798653" y="467001"/>
            <a:ext cx="706024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5" name="文本占位符 38"/>
          <p:cNvSpPr>
            <a:spLocks noGrp="1"/>
          </p:cNvSpPr>
          <p:nvPr>
            <p:ph type="body" sz="quarter" idx="11" hasCustomPrompt="1"/>
          </p:nvPr>
        </p:nvSpPr>
        <p:spPr>
          <a:xfrm>
            <a:off x="798653" y="1505656"/>
            <a:ext cx="7060244" cy="1608247"/>
          </a:xfrm>
          <a:prstGeom prst="rect">
            <a:avLst/>
          </a:prstGeom>
        </p:spPr>
        <p:txBody>
          <a:bodyPr/>
          <a:lstStyle>
            <a:lvl1pPr marL="0" indent="0" algn="just">
              <a:lnSpc>
                <a:spcPct val="130000"/>
              </a:lnSpc>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342070"/>
            <a:ext cx="1900628" cy="317538"/>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sp>
        <p:nvSpPr>
          <p:cNvPr id="42" name="矩形 41"/>
          <p:cNvSpPr/>
          <p:nvPr userDrawn="1"/>
        </p:nvSpPr>
        <p:spPr>
          <a:xfrm rot="16200000">
            <a:off x="6051000" y="-2616750"/>
            <a:ext cx="90000" cy="12192000"/>
          </a:xfrm>
          <a:prstGeom prst="rect">
            <a:avLst/>
          </a:prstGeom>
          <a:solidFill>
            <a:srgbClr val="FED4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l">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sp>
        <p:nvSpPr>
          <p:cNvPr id="42" name="矩形 41"/>
          <p:cNvSpPr/>
          <p:nvPr userDrawn="1"/>
        </p:nvSpPr>
        <p:spPr>
          <a:xfrm rot="10800000">
            <a:off x="5885901" y="-45000"/>
            <a:ext cx="90000" cy="6948000"/>
          </a:xfrm>
          <a:prstGeom prst="rect">
            <a:avLst/>
          </a:prstGeom>
          <a:solidFill>
            <a:srgbClr val="FED4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l">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Rectangle 55"/>
          <p:cNvSpPr/>
          <p:nvPr userDrawn="1"/>
        </p:nvSpPr>
        <p:spPr>
          <a:xfrm>
            <a:off x="0" y="6110868"/>
            <a:ext cx="12192000" cy="764595"/>
          </a:xfrm>
          <a:prstGeom prst="rect">
            <a:avLst/>
          </a:prstGeom>
          <a:solidFill>
            <a:srgbClr val="FED4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文本占位符 16"/>
          <p:cNvSpPr>
            <a:spLocks noGrp="1"/>
          </p:cNvSpPr>
          <p:nvPr>
            <p:ph type="body" sz="quarter" idx="14" hasCustomPrompt="1"/>
          </p:nvPr>
        </p:nvSpPr>
        <p:spPr>
          <a:xfrm>
            <a:off x="804753" y="1505656"/>
            <a:ext cx="5291247" cy="4448172"/>
          </a:xfrm>
          <a:prstGeom prst="rect">
            <a:avLst/>
          </a:prstGeom>
        </p:spPr>
        <p:txBody>
          <a:bodyPr/>
          <a:lstStyle>
            <a:lvl1pPr marL="228600" indent="-228600">
              <a:lnSpc>
                <a:spcPct val="130000"/>
              </a:lnSpc>
              <a:buSzPct val="100000"/>
              <a:buFont typeface="Arial" panose="020B0604020202020204" pitchFamily="34" charset="0"/>
              <a:buChar char="•"/>
              <a:defRPr sz="1800">
                <a:solidFill>
                  <a:schemeClr val="tx1">
                    <a:lumMod val="75000"/>
                    <a:lumOff val="25000"/>
                  </a:schemeClr>
                </a:solidFill>
                <a:latin typeface="微软雅黑" panose="020B0503020204020204" pitchFamily="34" charset="-122"/>
                <a:ea typeface="微软雅黑" panose="020B0503020204020204" pitchFamily="34" charset="-122"/>
              </a:defRPr>
            </a:lvl1pPr>
            <a:lvl2pPr marL="723900" indent="-266700">
              <a:lnSpc>
                <a:spcPct val="130000"/>
              </a:lnSpc>
              <a:buSzPct val="100000"/>
              <a:buFont typeface="Arial" panose="020B0604020202020204" pitchFamily="34" charset="0"/>
              <a:buChar char="•"/>
              <a:defRPr sz="1800">
                <a:solidFill>
                  <a:schemeClr val="bg1">
                    <a:lumMod val="50000"/>
                  </a:schemeClr>
                </a:solidFill>
                <a:latin typeface="微软雅黑" panose="020B0503020204020204" pitchFamily="34" charset="-122"/>
                <a:ea typeface="微软雅黑" panose="020B0503020204020204" pitchFamily="34" charset="-122"/>
              </a:defRPr>
            </a:lvl2pPr>
            <a:lvl3pPr marL="1234440" indent="-320040">
              <a:lnSpc>
                <a:spcPct val="130000"/>
              </a:lnSpc>
              <a:buSzPct val="100000"/>
              <a:buFont typeface="Arial" panose="020B0604020202020204" pitchFamily="34" charset="0"/>
              <a:buChar char="•"/>
              <a:defRPr sz="1600">
                <a:solidFill>
                  <a:schemeClr val="bg1">
                    <a:lumMod val="50000"/>
                  </a:schemeClr>
                </a:solidFill>
                <a:latin typeface="微软雅黑" panose="020B0503020204020204" pitchFamily="34" charset="-122"/>
                <a:ea typeface="微软雅黑" panose="020B0503020204020204" pitchFamily="34" charset="-122"/>
              </a:defRPr>
            </a:lvl3pPr>
            <a:lvl4pPr marL="17272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4pPr>
            <a:lvl5pPr marL="21844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文本占位符 31"/>
          <p:cNvSpPr>
            <a:spLocks noGrp="1"/>
          </p:cNvSpPr>
          <p:nvPr>
            <p:ph type="body" sz="quarter" idx="15"/>
          </p:nvPr>
        </p:nvSpPr>
        <p:spPr>
          <a:xfrm>
            <a:off x="798653" y="467001"/>
            <a:ext cx="1068559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
        <p:nvSpPr>
          <p:cNvPr id="5" name="文本占位符 16"/>
          <p:cNvSpPr>
            <a:spLocks noGrp="1"/>
          </p:cNvSpPr>
          <p:nvPr>
            <p:ph type="body" sz="quarter" idx="16" hasCustomPrompt="1"/>
          </p:nvPr>
        </p:nvSpPr>
        <p:spPr>
          <a:xfrm>
            <a:off x="6193000" y="1495550"/>
            <a:ext cx="5291247" cy="4448172"/>
          </a:xfrm>
          <a:prstGeom prst="rect">
            <a:avLst/>
          </a:prstGeom>
        </p:spPr>
        <p:txBody>
          <a:bodyPr/>
          <a:lstStyle>
            <a:lvl1pPr marL="228600" indent="-228600">
              <a:lnSpc>
                <a:spcPct val="130000"/>
              </a:lnSpc>
              <a:buSzPct val="100000"/>
              <a:buFont typeface="Arial" panose="020B0604020202020204" pitchFamily="34" charset="0"/>
              <a:buChar char="•"/>
              <a:defRPr sz="1800">
                <a:solidFill>
                  <a:schemeClr val="tx1">
                    <a:lumMod val="75000"/>
                    <a:lumOff val="25000"/>
                  </a:schemeClr>
                </a:solidFill>
                <a:latin typeface="微软雅黑" panose="020B0503020204020204" pitchFamily="34" charset="-122"/>
                <a:ea typeface="微软雅黑" panose="020B0503020204020204" pitchFamily="34" charset="-122"/>
              </a:defRPr>
            </a:lvl1pPr>
            <a:lvl2pPr marL="723900" indent="-266700">
              <a:lnSpc>
                <a:spcPct val="130000"/>
              </a:lnSpc>
              <a:buSzPct val="100000"/>
              <a:buFont typeface="Arial" panose="020B0604020202020204" pitchFamily="34" charset="0"/>
              <a:buChar char="•"/>
              <a:defRPr sz="1800">
                <a:solidFill>
                  <a:schemeClr val="bg1">
                    <a:lumMod val="50000"/>
                  </a:schemeClr>
                </a:solidFill>
                <a:latin typeface="微软雅黑" panose="020B0503020204020204" pitchFamily="34" charset="-122"/>
                <a:ea typeface="微软雅黑" panose="020B0503020204020204" pitchFamily="34" charset="-122"/>
              </a:defRPr>
            </a:lvl2pPr>
            <a:lvl3pPr marL="1234440" indent="-320040">
              <a:lnSpc>
                <a:spcPct val="130000"/>
              </a:lnSpc>
              <a:buSzPct val="100000"/>
              <a:buFont typeface="Arial" panose="020B0604020202020204" pitchFamily="34" charset="0"/>
              <a:buChar char="•"/>
              <a:defRPr sz="1600">
                <a:solidFill>
                  <a:schemeClr val="bg1">
                    <a:lumMod val="50000"/>
                  </a:schemeClr>
                </a:solidFill>
                <a:latin typeface="微软雅黑" panose="020B0503020204020204" pitchFamily="34" charset="-122"/>
                <a:ea typeface="微软雅黑" panose="020B0503020204020204" pitchFamily="34" charset="-122"/>
              </a:defRPr>
            </a:lvl3pPr>
            <a:lvl4pPr marL="17272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4pPr>
            <a:lvl5pPr marL="21844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17" name="文本占位符 16"/>
          <p:cNvSpPr>
            <a:spLocks noGrp="1"/>
          </p:cNvSpPr>
          <p:nvPr>
            <p:ph type="body" sz="quarter" idx="14" hasCustomPrompt="1"/>
          </p:nvPr>
        </p:nvSpPr>
        <p:spPr>
          <a:xfrm>
            <a:off x="804753" y="1505656"/>
            <a:ext cx="10679494" cy="4448172"/>
          </a:xfrm>
          <a:prstGeom prst="rect">
            <a:avLst/>
          </a:prstGeom>
        </p:spPr>
        <p:txBody>
          <a:bodyPr/>
          <a:lstStyle>
            <a:lvl1pPr marL="228600" indent="-228600">
              <a:lnSpc>
                <a:spcPct val="130000"/>
              </a:lnSpc>
              <a:buSzPct val="100000"/>
              <a:buFont typeface="Arial" panose="020B0604020202020204" pitchFamily="34" charset="0"/>
              <a:buChar char="•"/>
              <a:defRPr sz="1800">
                <a:solidFill>
                  <a:schemeClr val="tx1">
                    <a:lumMod val="75000"/>
                    <a:lumOff val="25000"/>
                  </a:schemeClr>
                </a:solidFill>
                <a:latin typeface="微软雅黑" panose="020B0503020204020204" pitchFamily="34" charset="-122"/>
                <a:ea typeface="微软雅黑" panose="020B0503020204020204" pitchFamily="34" charset="-122"/>
              </a:defRPr>
            </a:lvl1pPr>
            <a:lvl2pPr marL="723900" indent="-266700">
              <a:lnSpc>
                <a:spcPct val="130000"/>
              </a:lnSpc>
              <a:buSzPct val="100000"/>
              <a:buFont typeface="Arial" panose="020B0604020202020204" pitchFamily="34" charset="0"/>
              <a:buChar char="•"/>
              <a:defRPr sz="1800">
                <a:solidFill>
                  <a:schemeClr val="bg1">
                    <a:lumMod val="50000"/>
                  </a:schemeClr>
                </a:solidFill>
                <a:latin typeface="微软雅黑" panose="020B0503020204020204" pitchFamily="34" charset="-122"/>
                <a:ea typeface="微软雅黑" panose="020B0503020204020204" pitchFamily="34" charset="-122"/>
              </a:defRPr>
            </a:lvl2pPr>
            <a:lvl3pPr marL="1234440" indent="-320040">
              <a:lnSpc>
                <a:spcPct val="130000"/>
              </a:lnSpc>
              <a:buSzPct val="100000"/>
              <a:buFont typeface="Arial" panose="020B0604020202020204" pitchFamily="34" charset="0"/>
              <a:buChar char="•"/>
              <a:defRPr sz="1600">
                <a:solidFill>
                  <a:schemeClr val="bg1">
                    <a:lumMod val="50000"/>
                  </a:schemeClr>
                </a:solidFill>
                <a:latin typeface="微软雅黑" panose="020B0503020204020204" pitchFamily="34" charset="-122"/>
                <a:ea typeface="微软雅黑" panose="020B0503020204020204" pitchFamily="34" charset="-122"/>
              </a:defRPr>
            </a:lvl3pPr>
            <a:lvl4pPr marL="17272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4pPr>
            <a:lvl5pPr marL="2184400" indent="-355600">
              <a:lnSpc>
                <a:spcPct val="130000"/>
              </a:lnSpc>
              <a:buSzPct val="100000"/>
              <a:buFont typeface="Arial" panose="020B0604020202020204" pitchFamily="34" charset="0"/>
              <a:buChar char="•"/>
              <a:defRPr sz="1400">
                <a:solidFill>
                  <a:schemeClr val="bg1">
                    <a:lumMod val="50000"/>
                  </a:schemeClr>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文本占位符 31"/>
          <p:cNvSpPr>
            <a:spLocks noGrp="1"/>
          </p:cNvSpPr>
          <p:nvPr>
            <p:ph type="body" sz="quarter" idx="15"/>
          </p:nvPr>
        </p:nvSpPr>
        <p:spPr>
          <a:xfrm>
            <a:off x="798653" y="467001"/>
            <a:ext cx="1068559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1" name="文本占位符 31"/>
          <p:cNvSpPr>
            <a:spLocks noGrp="1"/>
          </p:cNvSpPr>
          <p:nvPr>
            <p:ph type="body" sz="quarter" idx="14"/>
          </p:nvPr>
        </p:nvSpPr>
        <p:spPr>
          <a:xfrm>
            <a:off x="798653" y="467001"/>
            <a:ext cx="1069169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2" name="文本占位符 38"/>
          <p:cNvSpPr>
            <a:spLocks noGrp="1"/>
          </p:cNvSpPr>
          <p:nvPr>
            <p:ph type="body" sz="quarter" idx="11" hasCustomPrompt="1"/>
          </p:nvPr>
        </p:nvSpPr>
        <p:spPr>
          <a:xfrm>
            <a:off x="798653" y="1505656"/>
            <a:ext cx="10691694" cy="4229926"/>
          </a:xfrm>
          <a:prstGeom prst="rect">
            <a:avLst/>
          </a:prstGeom>
        </p:spPr>
        <p:txBody>
          <a:bodyPr/>
          <a:lstStyle>
            <a:lvl1pPr marL="0" indent="0" algn="just">
              <a:lnSpc>
                <a:spcPct val="130000"/>
              </a:lnSpc>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1" name="文本占位符 31"/>
          <p:cNvSpPr>
            <a:spLocks noGrp="1"/>
          </p:cNvSpPr>
          <p:nvPr>
            <p:ph type="body" sz="quarter" idx="14"/>
          </p:nvPr>
        </p:nvSpPr>
        <p:spPr>
          <a:xfrm>
            <a:off x="798654" y="467001"/>
            <a:ext cx="3149460"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Rectangle 9"/>
          <p:cNvSpPr/>
          <p:nvPr userDrawn="1"/>
        </p:nvSpPr>
        <p:spPr>
          <a:xfrm>
            <a:off x="10734504" y="3265763"/>
            <a:ext cx="736600" cy="2674937"/>
          </a:xfrm>
          <a:prstGeom prst="rect">
            <a:avLst/>
          </a:prstGeom>
          <a:solidFill>
            <a:srgbClr val="FED400">
              <a:alpha val="95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11"/>
          <p:cNvSpPr/>
          <p:nvPr userDrawn="1"/>
        </p:nvSpPr>
        <p:spPr>
          <a:xfrm>
            <a:off x="4515272" y="443647"/>
            <a:ext cx="758825" cy="2698291"/>
          </a:xfrm>
          <a:prstGeom prst="rect">
            <a:avLst/>
          </a:prstGeom>
          <a:solidFill>
            <a:srgbClr val="FED400">
              <a:alpha val="95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Picture Placeholder 2"/>
          <p:cNvSpPr>
            <a:spLocks noGrp="1" noTextEdit="1"/>
          </p:cNvSpPr>
          <p:nvPr>
            <p:ph type="pic" sz="quarter" idx="11"/>
          </p:nvPr>
        </p:nvSpPr>
        <p:spPr>
          <a:xfrm>
            <a:off x="5385222" y="467001"/>
            <a:ext cx="3587750" cy="2674938"/>
          </a:xfrm>
          <a:prstGeom prst="rect">
            <a:avLst/>
          </a:prstGeom>
        </p:spPr>
        <p:txBody>
          <a:bodyPr vert="horz" wrap="square" lIns="91440" tIns="45720" rIns="91440" bIns="45720" numCol="1" anchor="t" anchorCtr="0" compatLnSpc="1"/>
          <a:lstStyle/>
          <a:p>
            <a:endParaRPr lang="zh-CN" altLang="en-US" dirty="0"/>
          </a:p>
        </p:txBody>
      </p:sp>
      <p:sp>
        <p:nvSpPr>
          <p:cNvPr id="13" name="Picture Placeholder 3"/>
          <p:cNvSpPr>
            <a:spLocks noGrp="1" noTextEdit="1"/>
          </p:cNvSpPr>
          <p:nvPr>
            <p:ph type="pic" sz="quarter" idx="12"/>
          </p:nvPr>
        </p:nvSpPr>
        <p:spPr>
          <a:xfrm>
            <a:off x="9084097" y="467001"/>
            <a:ext cx="2344737" cy="2674938"/>
          </a:xfrm>
          <a:prstGeom prst="rect">
            <a:avLst/>
          </a:prstGeom>
        </p:spPr>
      </p:sp>
      <p:sp>
        <p:nvSpPr>
          <p:cNvPr id="14" name="Picture Placeholder 4"/>
          <p:cNvSpPr>
            <a:spLocks noGrp="1" noTextEdit="1"/>
          </p:cNvSpPr>
          <p:nvPr>
            <p:ph type="pic" sz="quarter" idx="13"/>
          </p:nvPr>
        </p:nvSpPr>
        <p:spPr>
          <a:xfrm>
            <a:off x="6982247" y="3265764"/>
            <a:ext cx="3586162" cy="2674937"/>
          </a:xfrm>
          <a:prstGeom prst="rect">
            <a:avLst/>
          </a:prstGeom>
        </p:spPr>
      </p:sp>
      <p:sp>
        <p:nvSpPr>
          <p:cNvPr id="15" name="Picture Placeholder 5"/>
          <p:cNvSpPr>
            <a:spLocks noGrp="1" noTextEdit="1"/>
          </p:cNvSpPr>
          <p:nvPr>
            <p:ph type="pic" sz="quarter" idx="15"/>
          </p:nvPr>
        </p:nvSpPr>
        <p:spPr>
          <a:xfrm>
            <a:off x="4515272" y="3265764"/>
            <a:ext cx="2344737" cy="2674937"/>
          </a:xfrm>
          <a:prstGeom prst="rect">
            <a:avLst/>
          </a:prstGeom>
        </p:spPr>
      </p:sp>
      <p:sp>
        <p:nvSpPr>
          <p:cNvPr id="17" name="文本占位符 38"/>
          <p:cNvSpPr>
            <a:spLocks noGrp="1"/>
          </p:cNvSpPr>
          <p:nvPr>
            <p:ph type="body" sz="quarter" idx="16" hasCustomPrompt="1"/>
          </p:nvPr>
        </p:nvSpPr>
        <p:spPr>
          <a:xfrm>
            <a:off x="798653" y="1505656"/>
            <a:ext cx="3550524" cy="4435044"/>
          </a:xfrm>
          <a:prstGeom prst="rect">
            <a:avLst/>
          </a:prstGeom>
        </p:spPr>
        <p:txBody>
          <a:bodyPr/>
          <a:lstStyle>
            <a:lvl1pPr marL="0" indent="0" algn="just">
              <a:lnSpc>
                <a:spcPct val="130000"/>
              </a:lnSpc>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84" name="Shape 284"/>
          <p:cNvSpPr>
            <a:spLocks noGrp="1"/>
          </p:cNvSpPr>
          <p:nvPr>
            <p:ph type="pic" idx="13"/>
          </p:nvPr>
        </p:nvSpPr>
        <p:spPr>
          <a:xfrm>
            <a:off x="0" y="1651818"/>
            <a:ext cx="12192000" cy="5206182"/>
          </a:xfrm>
          <a:prstGeom prst="rect">
            <a:avLst/>
          </a:prstGeom>
        </p:spPr>
        <p:txBody>
          <a:bodyPr lIns="91439" rIns="91439">
            <a:noAutofit/>
          </a:bodyPr>
          <a:lstStyle/>
          <a:p>
            <a:endParaRPr/>
          </a:p>
        </p:txBody>
      </p:sp>
      <p:sp>
        <p:nvSpPr>
          <p:cNvPr id="4" name="文本占位符 31"/>
          <p:cNvSpPr>
            <a:spLocks noGrp="1"/>
          </p:cNvSpPr>
          <p:nvPr>
            <p:ph type="body" sz="quarter" idx="14"/>
          </p:nvPr>
        </p:nvSpPr>
        <p:spPr>
          <a:xfrm>
            <a:off x="798653" y="467001"/>
            <a:ext cx="1069169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342070"/>
            <a:ext cx="1900628" cy="317538"/>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84" name="Shape 284"/>
          <p:cNvSpPr>
            <a:spLocks noGrp="1"/>
          </p:cNvSpPr>
          <p:nvPr>
            <p:ph type="pic" idx="13"/>
          </p:nvPr>
        </p:nvSpPr>
        <p:spPr>
          <a:xfrm>
            <a:off x="0" y="1651818"/>
            <a:ext cx="12192000" cy="5206182"/>
          </a:xfrm>
          <a:prstGeom prst="rect">
            <a:avLst/>
          </a:prstGeom>
        </p:spPr>
        <p:txBody>
          <a:bodyPr lIns="91439" rIns="91439">
            <a:noAutofit/>
          </a:bodyPr>
          <a:lstStyle/>
          <a:p>
            <a:endParaRPr/>
          </a:p>
        </p:txBody>
      </p:sp>
      <p:sp>
        <p:nvSpPr>
          <p:cNvPr id="4" name="文本占位符 31"/>
          <p:cNvSpPr>
            <a:spLocks noGrp="1"/>
          </p:cNvSpPr>
          <p:nvPr>
            <p:ph type="body" sz="quarter" idx="14"/>
          </p:nvPr>
        </p:nvSpPr>
        <p:spPr>
          <a:xfrm>
            <a:off x="798653" y="467001"/>
            <a:ext cx="10691694" cy="598488"/>
          </a:xfrm>
          <a:prstGeom prst="rect">
            <a:avLst/>
          </a:prstGeom>
        </p:spPr>
        <p:txBody>
          <a:bodyPr anchor="ctr"/>
          <a:lstStyle>
            <a:lvl1pPr marL="0" indent="0" algn="l">
              <a:lnSpc>
                <a:spcPct val="100000"/>
              </a:lnSpc>
              <a:buNone/>
              <a:defRPr sz="2800" b="1">
                <a:solidFill>
                  <a:schemeClr val="tx1">
                    <a:lumMod val="75000"/>
                    <a:lumOff val="25000"/>
                  </a:schemeClr>
                </a:solidFill>
                <a:latin typeface="Helvetica" pitchFamily="2" charset="0"/>
                <a:ea typeface="微软雅黑" panose="020B0503020204020204" pitchFamily="34" charset="-122"/>
              </a:defRPr>
            </a:lvl1pPr>
          </a:lstStyle>
          <a:p>
            <a:pPr lvl="0"/>
            <a:endParaRPr lang="zh-CN" alt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89719" y="6295589"/>
            <a:ext cx="1900628" cy="286603"/>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Helvetica" pitchFamily="2" charset="0"/>
          <a:ea typeface="+mn-ea"/>
          <a:cs typeface="+mn-cs"/>
          <a:sym typeface="Calibri" panose="020F0502020204030204"/>
        </a:defRPr>
      </a:lvl1pPr>
      <a:lvl2pPr marL="0" marR="0" indent="2286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2pPr>
      <a:lvl3pPr marL="0" marR="0" indent="4572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3pPr>
      <a:lvl4pPr marL="0" marR="0" indent="6858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4pPr>
      <a:lvl5pPr marL="0" marR="0" indent="9144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5pPr>
      <a:lvl6pPr marL="0" marR="0" indent="11430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6pPr>
      <a:lvl7pPr marL="0" marR="0" indent="13716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7pPr>
      <a:lvl8pPr marL="0" marR="0" indent="16002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8pPr>
      <a:lvl9pPr marL="0" marR="0" indent="1828800" algn="l" defTabSz="91440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panose="020F05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Helvetica" pitchFamily="2" charset="0"/>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p:bodyStyle>
    <p:otherStyle>
      <a:lvl1pPr marL="0" marR="0" indent="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2286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4572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6858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9144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11430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13716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16002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1828800" algn="r" defTabSz="91440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p:nvPr/>
        </p:nvSpPr>
        <p:spPr bwMode="auto">
          <a:xfrm>
            <a:off x="1" y="2106613"/>
            <a:ext cx="12192000" cy="768224"/>
          </a:xfrm>
          <a:prstGeom prst="rect">
            <a:avLst/>
          </a:prstGeom>
          <a:noFill/>
        </p:spPr>
        <p:txBody>
          <a:bodyPr wrap="square">
            <a:spAutoFit/>
          </a:bodyPr>
          <a:lstStyle/>
          <a:p>
            <a:pPr algn="ctr" fontAlgn="auto">
              <a:lnSpc>
                <a:spcPts val="5600"/>
              </a:lnSpc>
              <a:spcBef>
                <a:spcPts val="0"/>
              </a:spcBef>
              <a:spcAft>
                <a:spcPts val="0"/>
              </a:spcAft>
              <a:defRPr/>
            </a:pPr>
            <a:r>
              <a:rPr lang="zh-CN" altLang="en-US" sz="4000" b="1" dirty="0">
                <a:solidFill>
                  <a:srgbClr val="FED400"/>
                </a:solidFill>
                <a:latin typeface="微软雅黑" panose="020B0503020204020204" pitchFamily="34" charset="-122"/>
                <a:ea typeface="微软雅黑" panose="020B0503020204020204" pitchFamily="34" charset="-122"/>
              </a:rPr>
              <a:t>上海交通大学密西根学院</a:t>
            </a:r>
            <a:endParaRPr lang="en-US" sz="4000" b="1" dirty="0">
              <a:solidFill>
                <a:srgbClr val="FED400"/>
              </a:solidFill>
              <a:latin typeface="微软雅黑" panose="020B0503020204020204" pitchFamily="34" charset="-122"/>
              <a:ea typeface="微软雅黑" panose="020B0503020204020204" pitchFamily="34" charset="-122"/>
            </a:endParaRPr>
          </a:p>
        </p:txBody>
      </p:sp>
      <p:sp>
        <p:nvSpPr>
          <p:cNvPr id="3" name="TextBox 15"/>
          <p:cNvSpPr txBox="1">
            <a:spLocks noChangeArrowheads="1"/>
          </p:cNvSpPr>
          <p:nvPr/>
        </p:nvSpPr>
        <p:spPr bwMode="auto">
          <a:xfrm>
            <a:off x="-1039968" y="5837052"/>
            <a:ext cx="5038725" cy="40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zh-CN" sz="2000" dirty="0" err="1">
                <a:solidFill>
                  <a:schemeClr val="tx1">
                    <a:lumMod val="50000"/>
                    <a:lumOff val="50000"/>
                  </a:schemeClr>
                </a:solidFill>
                <a:latin typeface="Lato" pitchFamily="34" charset="0"/>
                <a:ea typeface="Lato Medium"/>
                <a:cs typeface="Lato Medium"/>
              </a:rPr>
              <a:t>ji.sjtu.edu.cn</a:t>
            </a:r>
            <a:endParaRPr lang="en-US" altLang="zh-CN" sz="2000" dirty="0">
              <a:solidFill>
                <a:schemeClr val="tx1">
                  <a:lumMod val="50000"/>
                  <a:lumOff val="50000"/>
                </a:schemeClr>
              </a:solidFill>
              <a:latin typeface="Lato" pitchFamily="34" charset="0"/>
              <a:ea typeface="Lato Medium"/>
              <a:cs typeface="Lato Medium"/>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3171" y="1108965"/>
            <a:ext cx="5545656" cy="83624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6370" y="5212771"/>
            <a:ext cx="28150780" cy="1024518"/>
          </a:xfrm>
          <a:prstGeom prst="rect">
            <a:avLst/>
          </a:prstGeom>
        </p:spPr>
      </p:pic>
      <p:sp>
        <p:nvSpPr>
          <p:cNvPr id="6" name="TextBox 10"/>
          <p:cNvSpPr txBox="1"/>
          <p:nvPr/>
        </p:nvSpPr>
        <p:spPr bwMode="auto">
          <a:xfrm>
            <a:off x="-317" y="3014169"/>
            <a:ext cx="12192000" cy="808990"/>
          </a:xfrm>
          <a:prstGeom prst="rect">
            <a:avLst/>
          </a:prstGeom>
          <a:noFill/>
        </p:spPr>
        <p:txBody>
          <a:bodyPr wrap="square">
            <a:spAutoFit/>
          </a:bodyPr>
          <a:lstStyle/>
          <a:p>
            <a:pPr algn="ctr" fontAlgn="auto">
              <a:lnSpc>
                <a:spcPts val="5600"/>
              </a:lnSpc>
              <a:spcBef>
                <a:spcPts val="0"/>
              </a:spcBef>
              <a:spcAft>
                <a:spcPts val="0"/>
              </a:spcAft>
              <a:defRPr/>
            </a:pP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中天社区“你呼我应”事件与地图结合的可视化</a:t>
            </a:r>
          </a:p>
        </p:txBody>
      </p:sp>
      <p:sp>
        <p:nvSpPr>
          <p:cNvPr id="7" name="TextBox 15"/>
          <p:cNvSpPr txBox="1">
            <a:spLocks noChangeArrowheads="1"/>
          </p:cNvSpPr>
          <p:nvPr/>
        </p:nvSpPr>
        <p:spPr bwMode="auto">
          <a:xfrm>
            <a:off x="3576320" y="5212715"/>
            <a:ext cx="50387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zh-CN" sz="2000" dirty="0">
                <a:solidFill>
                  <a:schemeClr val="tx1">
                    <a:lumMod val="75000"/>
                    <a:lumOff val="25000"/>
                  </a:schemeClr>
                </a:solidFill>
                <a:latin typeface="Lato" pitchFamily="34" charset="0"/>
                <a:ea typeface="Lato Medium"/>
                <a:cs typeface="Lato Medium"/>
              </a:rPr>
              <a:t>2023.01.11</a:t>
            </a:r>
          </a:p>
        </p:txBody>
      </p:sp>
      <p:sp>
        <p:nvSpPr>
          <p:cNvPr id="9" name="文本框 8"/>
          <p:cNvSpPr txBox="1"/>
          <p:nvPr/>
        </p:nvSpPr>
        <p:spPr>
          <a:xfrm>
            <a:off x="4754245" y="3926840"/>
            <a:ext cx="2555240" cy="11830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1" i="0" u="none" strike="noStrike" cap="none" spc="0" normalizeH="0" baseline="0">
                <a:ln>
                  <a:noFill/>
                </a:ln>
                <a:solidFill>
                  <a:srgbClr val="000000"/>
                </a:solidFill>
                <a:effectLst/>
                <a:uFillTx/>
                <a:latin typeface="+mn-lt"/>
                <a:ea typeface="+mn-ea"/>
                <a:cs typeface="+mn-cs"/>
                <a:sym typeface="Calibri" panose="020F0502020204030204"/>
              </a:rPr>
              <a:t>team 6</a:t>
            </a:r>
            <a:endPar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郭士通</a:t>
            </a:r>
            <a:r>
              <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rPr>
              <a:t> 522370910108 </a:t>
            </a:r>
          </a:p>
          <a:p>
            <a:pPr marL="0" marR="0" indent="0" algn="ctr"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n-lt"/>
                <a:ea typeface="+mn-ea"/>
                <a:cs typeface="+mn-cs"/>
                <a:sym typeface="Calibri" panose="020F0502020204030204"/>
              </a:rPr>
              <a:t>王艺鹏</a:t>
            </a:r>
            <a:r>
              <a:rPr kumimoji="0" lang="en-US" altLang="zh-CN" sz="2000" b="0" i="0" u="none" strike="noStrike" cap="none" spc="0" normalizeH="0" baseline="0">
                <a:ln>
                  <a:noFill/>
                </a:ln>
                <a:solidFill>
                  <a:srgbClr val="000000"/>
                </a:solidFill>
                <a:effectLst/>
                <a:uFillTx/>
                <a:latin typeface="+mn-lt"/>
                <a:ea typeface="+mn-ea"/>
                <a:cs typeface="+mn-cs"/>
                <a:sym typeface="Calibri" panose="020F0502020204030204"/>
              </a:rPr>
              <a:t> 521370910078</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4. </a:t>
            </a:r>
            <a:r>
              <a:rPr kumimoji="1" lang="zh-CN" altLang="en-US" dirty="0">
                <a:sym typeface="Calibri" panose="020F0502020204030204"/>
              </a:rPr>
              <a:t>基于Folium的地图演示</a:t>
            </a:r>
            <a:r>
              <a:rPr kumimoji="1" lang="en-US" altLang="zh-CN" dirty="0"/>
              <a:t>: </a:t>
            </a:r>
            <a:r>
              <a:rPr kumimoji="1" lang="en-US" altLang="zh-CN" dirty="0" err="1">
                <a:sym typeface="Calibri" panose="020F0502020204030204"/>
              </a:rPr>
              <a:t>HeatMapWithTime</a:t>
            </a:r>
            <a:endParaRPr kumimoji="1" lang="zh-CN" altLang="en-US" dirty="0"/>
          </a:p>
        </p:txBody>
      </p:sp>
      <p:pic>
        <p:nvPicPr>
          <p:cNvPr id="7" name="图片 6"/>
          <p:cNvPicPr>
            <a:picLocks noChangeAspect="1"/>
          </p:cNvPicPr>
          <p:nvPr/>
        </p:nvPicPr>
        <p:blipFill>
          <a:blip r:embed="rId2"/>
          <a:stretch>
            <a:fillRect/>
          </a:stretch>
        </p:blipFill>
        <p:spPr>
          <a:xfrm>
            <a:off x="1838950" y="1378564"/>
            <a:ext cx="8514100" cy="518274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5. </a:t>
            </a:r>
            <a:r>
              <a:rPr kumimoji="1" lang="zh-CN" altLang="en-US" dirty="0">
                <a:sym typeface="Calibri" panose="020F0502020204030204"/>
              </a:rPr>
              <a:t>结果与展望</a:t>
            </a:r>
            <a:endParaRPr kumimoji="1" lang="zh-CN" altLang="en-US" dirty="0"/>
          </a:p>
        </p:txBody>
      </p:sp>
      <p:sp>
        <p:nvSpPr>
          <p:cNvPr id="6" name="文本框 5"/>
          <p:cNvSpPr txBox="1"/>
          <p:nvPr/>
        </p:nvSpPr>
        <p:spPr>
          <a:xfrm>
            <a:off x="1851765" y="1539153"/>
            <a:ext cx="8585470" cy="502701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        通过基于</a:t>
            </a:r>
            <a:r>
              <a:rPr kumimoji="0" lang="en-US" altLang="zh-CN" sz="2000" b="0" i="0" u="none" strike="noStrike" cap="none" spc="0" normalizeH="0" baseline="0" dirty="0" err="1">
                <a:ln>
                  <a:noFill/>
                </a:ln>
                <a:solidFill>
                  <a:srgbClr val="000000"/>
                </a:solidFill>
                <a:effectLst/>
                <a:uFillTx/>
                <a:latin typeface="+mn-lt"/>
                <a:ea typeface="+mn-ea"/>
                <a:cs typeface="+mn-cs"/>
                <a:sym typeface="Calibri" panose="020F0502020204030204"/>
              </a:rPr>
              <a:t>plotly</a:t>
            </a:r>
            <a:r>
              <a:rPr lang="zh-CN" altLang="en-US" sz="2000" dirty="0"/>
              <a:t>以及</a:t>
            </a:r>
            <a:r>
              <a:rPr lang="en-US" altLang="zh-CN" sz="2000" dirty="0"/>
              <a:t>folium</a:t>
            </a:r>
            <a:r>
              <a:rPr lang="zh-CN" altLang="en-US" sz="2000" dirty="0"/>
              <a:t>的程序编写，我们最终获得了一张可以互动的热力图（累计事件动图</a:t>
            </a:r>
            <a:r>
              <a:rPr lang="en-US" altLang="zh-CN" sz="2000" dirty="0"/>
              <a:t>+</a:t>
            </a:r>
            <a:r>
              <a:rPr lang="zh-CN" altLang="en-US" sz="2000" dirty="0"/>
              <a:t>实时事件动图</a:t>
            </a:r>
            <a:r>
              <a:rPr lang="en-US" altLang="zh-CN" sz="2000" dirty="0"/>
              <a:t>+</a:t>
            </a:r>
            <a:r>
              <a:rPr lang="zh-CN" altLang="en-US" sz="2000" dirty="0"/>
              <a:t>总体事件静图）。</a:t>
            </a:r>
            <a:endParaRPr lang="en-US" altLang="zh-CN" sz="2000" dirty="0"/>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rPr>
              <a:t>        </a:t>
            </a:r>
            <a:r>
              <a:rPr lang="zh-CN" altLang="en-US" sz="2000" dirty="0"/>
              <a:t>尽管目前公众号面向对象仅仅是中天社区，但是在未来如果对象扩大，那么地图方面的可视化可以从多方面直观的感受数据与地理结合的信息，包括但不限于：</a:t>
            </a:r>
            <a:endParaRPr lang="en-US" altLang="zh-CN" sz="2000" dirty="0"/>
          </a:p>
          <a:p>
            <a:pPr marL="0" marR="0" indent="0" algn="l" defTabSz="914400" rtl="0" fontAlgn="auto" latinLnBrk="0" hangingPunct="0">
              <a:lnSpc>
                <a:spcPct val="100000"/>
              </a:lnSpc>
              <a:spcBef>
                <a:spcPts val="0"/>
              </a:spcBef>
              <a:spcAft>
                <a:spcPts val="0"/>
              </a:spcAft>
              <a:buClrTx/>
              <a:buSzTx/>
              <a:buFontTx/>
              <a:buNone/>
            </a:pPr>
            <a:r>
              <a:rPr lang="en-US" altLang="zh-CN" sz="2000" dirty="0"/>
              <a:t>1</a:t>
            </a:r>
            <a:r>
              <a:rPr lang="zh-CN" altLang="en-US" sz="2000" dirty="0"/>
              <a:t>、了解实时热点问题聚焦地点</a:t>
            </a:r>
            <a:endParaRPr lang="en-US" altLang="zh-CN" sz="2000" dirty="0"/>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rPr>
              <a:t>2</a:t>
            </a: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、了解热点问题地点动态变化</a:t>
            </a: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r>
              <a:rPr lang="en-US" altLang="zh-CN" sz="2000" dirty="0"/>
              <a:t>3</a:t>
            </a:r>
            <a:r>
              <a:rPr lang="zh-CN" altLang="en-US" sz="2000" dirty="0"/>
              <a:t>、了解热点问题趋势与地理位置的关系</a:t>
            </a:r>
            <a:endParaRPr lang="en-US" altLang="zh-CN" sz="2000" dirty="0"/>
          </a:p>
          <a:p>
            <a:pPr marL="0" marR="0" indent="0" algn="l" defTabSz="914400" rtl="0" fontAlgn="auto" latinLnBrk="0" hangingPunct="0">
              <a:lnSpc>
                <a:spcPct val="100000"/>
              </a:lnSpc>
              <a:spcBef>
                <a:spcPts val="0"/>
              </a:spcBef>
              <a:spcAft>
                <a:spcPts val="0"/>
              </a:spcAft>
              <a:buClrTx/>
              <a:buSzTx/>
              <a:buFontTx/>
              <a:buNone/>
            </a:pPr>
            <a:r>
              <a:rPr lang="en-US" altLang="zh-CN" sz="2000" dirty="0"/>
              <a:t>……</a:t>
            </a:r>
          </a:p>
          <a:p>
            <a:pPr marL="0" marR="0" indent="0" algn="l" defTabSz="914400" rtl="0" fontAlgn="auto" latinLnBrk="0" hangingPunct="0">
              <a:lnSpc>
                <a:spcPct val="100000"/>
              </a:lnSpc>
              <a:spcBef>
                <a:spcPts val="0"/>
              </a:spcBef>
              <a:spcAft>
                <a:spcPts val="0"/>
              </a:spcAft>
              <a:buClrTx/>
              <a:buSzTx/>
              <a:buFontTx/>
              <a:buNone/>
            </a:pPr>
            <a:r>
              <a:rPr lang="en-US" altLang="zh-CN" sz="2000" dirty="0"/>
              <a:t>        </a:t>
            </a:r>
            <a:r>
              <a:rPr lang="zh-CN" altLang="en-US" sz="2000" dirty="0"/>
              <a:t>在未来，我们希望能继续开发出特定的接口，对于各类涉及地里的数据都能方便快捷地应用到我们的程序中，从而更好地为用户服务。</a:t>
            </a: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en-US" altLang="zh-CN" sz="2000" dirty="0"/>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en-US" altLang="zh-CN" sz="2000" dirty="0"/>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6. </a:t>
            </a:r>
            <a:r>
              <a:rPr kumimoji="1" lang="zh-CN" altLang="en-US" dirty="0"/>
              <a:t>组员分工</a:t>
            </a:r>
          </a:p>
        </p:txBody>
      </p:sp>
      <p:sp>
        <p:nvSpPr>
          <p:cNvPr id="6" name="文本框 5"/>
          <p:cNvSpPr txBox="1"/>
          <p:nvPr/>
        </p:nvSpPr>
        <p:spPr>
          <a:xfrm>
            <a:off x="1501569" y="2781343"/>
            <a:ext cx="8585470" cy="194925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000" dirty="0"/>
              <a:t>郭士通：数据整理</a:t>
            </a:r>
            <a:r>
              <a:rPr lang="en-US" altLang="zh-CN" sz="2000" dirty="0"/>
              <a:t>+folium</a:t>
            </a:r>
            <a:r>
              <a:rPr lang="zh-CN" altLang="en-US" sz="2000" dirty="0"/>
              <a:t>热力图编写</a:t>
            </a:r>
            <a:r>
              <a:rPr lang="en-US" altLang="zh-CN" sz="2000" dirty="0"/>
              <a:t>+slides+</a:t>
            </a:r>
            <a:r>
              <a:rPr lang="zh-CN" altLang="en-US" sz="2000" dirty="0"/>
              <a:t>网页</a:t>
            </a:r>
            <a:endParaRPr lang="en-US" altLang="zh-CN" sz="2000" dirty="0"/>
          </a:p>
          <a:p>
            <a:pPr marL="0" marR="0" indent="0" algn="l" defTabSz="914400" rtl="0" fontAlgn="auto" latinLnBrk="0" hangingPunct="0">
              <a:lnSpc>
                <a:spcPct val="100000"/>
              </a:lnSpc>
              <a:spcBef>
                <a:spcPts val="0"/>
              </a:spcBef>
              <a:spcAft>
                <a:spcPts val="0"/>
              </a:spcAft>
              <a:buClrTx/>
              <a:buSzTx/>
              <a:buFontTx/>
              <a:buNone/>
            </a:pPr>
            <a:r>
              <a:rPr lang="zh-CN" altLang="en-US" sz="2000" dirty="0"/>
              <a:t>王艺鹏：数据整理</a:t>
            </a:r>
            <a:r>
              <a:rPr lang="en-US" altLang="zh-CN" sz="2000" dirty="0"/>
              <a:t>+</a:t>
            </a:r>
            <a:r>
              <a:rPr lang="en-US" altLang="zh-CN" sz="2000" dirty="0" err="1"/>
              <a:t>plotly</a:t>
            </a:r>
            <a:r>
              <a:rPr lang="zh-CN" altLang="en-US" sz="2000" dirty="0"/>
              <a:t>数据图编写</a:t>
            </a:r>
            <a:r>
              <a:rPr lang="en-US" altLang="zh-CN" sz="2000" dirty="0"/>
              <a:t>+</a:t>
            </a:r>
            <a:r>
              <a:rPr lang="en-US" altLang="zh-CN" sz="2000" dirty="0" err="1"/>
              <a:t>Tkinter</a:t>
            </a:r>
            <a:r>
              <a:rPr lang="zh-CN" altLang="en-US" sz="2000" dirty="0"/>
              <a:t>编写</a:t>
            </a:r>
            <a:r>
              <a:rPr lang="en-US" altLang="zh-CN" sz="2000" dirty="0"/>
              <a:t>+slides</a:t>
            </a:r>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lang="en-US" altLang="zh-CN" sz="2000" dirty="0"/>
          </a:p>
          <a:p>
            <a:pPr marL="0" marR="0" indent="0" algn="l" defTabSz="914400" rtl="0" fontAlgn="auto" latinLnBrk="0" hangingPunct="0">
              <a:lnSpc>
                <a:spcPct val="100000"/>
              </a:lnSpc>
              <a:spcBef>
                <a:spcPts val="0"/>
              </a:spcBef>
              <a:spcAft>
                <a:spcPts val="0"/>
              </a:spcAft>
              <a:buClrTx/>
              <a:buSzTx/>
              <a:buFontTx/>
              <a:buNone/>
            </a:pPr>
            <a:endParaRPr kumimoji="0" lang="en-US" altLang="zh-CN" sz="20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p:nvPr/>
        </p:nvSpPr>
        <p:spPr bwMode="auto">
          <a:xfrm>
            <a:off x="126461" y="2901081"/>
            <a:ext cx="12192000" cy="810478"/>
          </a:xfrm>
          <a:prstGeom prst="rect">
            <a:avLst/>
          </a:prstGeom>
          <a:noFill/>
        </p:spPr>
        <p:txBody>
          <a:bodyPr wrap="square">
            <a:spAutoFit/>
          </a:bodyPr>
          <a:lstStyle/>
          <a:p>
            <a:pPr algn="ctr" fontAlgn="auto">
              <a:lnSpc>
                <a:spcPts val="5600"/>
              </a:lnSpc>
              <a:spcBef>
                <a:spcPts val="0"/>
              </a:spcBef>
              <a:spcAft>
                <a:spcPts val="0"/>
              </a:spcAft>
              <a:defRPr/>
            </a:pP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谢谢！</a:t>
            </a:r>
            <a:endParaRPr lang="en-US" sz="4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TextBox 15"/>
          <p:cNvSpPr txBox="1">
            <a:spLocks noChangeArrowheads="1"/>
          </p:cNvSpPr>
          <p:nvPr/>
        </p:nvSpPr>
        <p:spPr bwMode="auto">
          <a:xfrm>
            <a:off x="3576637" y="3764248"/>
            <a:ext cx="5038725" cy="40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zh-CN" sz="2000" dirty="0" err="1">
                <a:solidFill>
                  <a:schemeClr val="tx1">
                    <a:lumMod val="50000"/>
                    <a:lumOff val="50000"/>
                  </a:schemeClr>
                </a:solidFill>
                <a:latin typeface="Lato" pitchFamily="34" charset="0"/>
                <a:ea typeface="Lato Medium"/>
                <a:cs typeface="Lato Medium"/>
              </a:rPr>
              <a:t>ji.sjtu.edu.cn</a:t>
            </a:r>
            <a:endParaRPr lang="en-US" altLang="zh-CN" sz="2000" dirty="0">
              <a:solidFill>
                <a:schemeClr val="tx1">
                  <a:lumMod val="50000"/>
                  <a:lumOff val="50000"/>
                </a:schemeClr>
              </a:solidFill>
              <a:latin typeface="Lato" pitchFamily="34" charset="0"/>
              <a:ea typeface="Lato Medium"/>
              <a:cs typeface="Lato Medium"/>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3171" y="1808163"/>
            <a:ext cx="5545656" cy="83624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6370" y="5212771"/>
            <a:ext cx="28150780" cy="1024518"/>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p:txBody>
          <a:bodyPr/>
          <a:lstStyle/>
          <a:p>
            <a:r>
              <a:rPr lang="zh-CN" altLang="en-US" sz="3600" dirty="0">
                <a:sym typeface="+mn-ea"/>
              </a:rPr>
              <a:t>目  录</a:t>
            </a:r>
            <a:endParaRPr kumimoji="1" lang="zh-CN" altLang="en-US" sz="3600" dirty="0">
              <a:sym typeface="+mn-ea"/>
            </a:endParaRPr>
          </a:p>
        </p:txBody>
      </p:sp>
      <p:grpSp>
        <p:nvGrpSpPr>
          <p:cNvPr id="11" name="组合 10"/>
          <p:cNvGrpSpPr/>
          <p:nvPr/>
        </p:nvGrpSpPr>
        <p:grpSpPr>
          <a:xfrm>
            <a:off x="798653" y="4724826"/>
            <a:ext cx="10189243" cy="858277"/>
            <a:chOff x="933100" y="3967752"/>
            <a:chExt cx="10189243" cy="858277"/>
          </a:xfrm>
        </p:grpSpPr>
        <p:sp>
          <p:nvSpPr>
            <p:cNvPr id="5" name="文本占位符 2"/>
            <p:cNvSpPr txBox="1"/>
            <p:nvPr/>
          </p:nvSpPr>
          <p:spPr>
            <a:xfrm>
              <a:off x="1594394" y="3967752"/>
              <a:ext cx="9527949" cy="724422"/>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hangingPunct="1"/>
              <a:r>
                <a:rPr kumimoji="1" lang="zh-CN" altLang="en-US" sz="2400" b="1" dirty="0"/>
                <a:t>基</a:t>
              </a:r>
              <a:r>
                <a:rPr kumimoji="1" lang="zh-CN" altLang="en-US" sz="2400" b="1" dirty="0">
                  <a:sym typeface="+mn-ea"/>
                </a:rPr>
                <a:t>于Tkinter的地图演示</a:t>
              </a:r>
              <a:r>
                <a:rPr kumimoji="1" lang="en-US" altLang="zh-CN" sz="2400" b="1" dirty="0"/>
                <a:t> </a:t>
              </a:r>
            </a:p>
            <a:p>
              <a:pPr hangingPunct="1"/>
              <a:endParaRPr kumimoji="1" lang="en-US" altLang="zh-CN" sz="2400" b="1" dirty="0"/>
            </a:p>
          </p:txBody>
        </p:sp>
        <p:sp>
          <p:nvSpPr>
            <p:cNvPr id="6" name="TextBox 51"/>
            <p:cNvSpPr txBox="1">
              <a:spLocks noChangeArrowheads="1"/>
            </p:cNvSpPr>
            <p:nvPr/>
          </p:nvSpPr>
          <p:spPr bwMode="auto">
            <a:xfrm>
              <a:off x="933100" y="3968037"/>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3</a:t>
              </a:r>
            </a:p>
          </p:txBody>
        </p:sp>
      </p:grpSp>
      <p:grpSp>
        <p:nvGrpSpPr>
          <p:cNvPr id="12" name="组合 11"/>
          <p:cNvGrpSpPr/>
          <p:nvPr/>
        </p:nvGrpSpPr>
        <p:grpSpPr>
          <a:xfrm>
            <a:off x="5435423" y="1128136"/>
            <a:ext cx="10314973" cy="857992"/>
            <a:chOff x="5635910" y="327794"/>
            <a:chExt cx="10314973" cy="857992"/>
          </a:xfrm>
        </p:grpSpPr>
        <p:sp>
          <p:nvSpPr>
            <p:cNvPr id="7" name="文本占位符 2"/>
            <p:cNvSpPr txBox="1"/>
            <p:nvPr/>
          </p:nvSpPr>
          <p:spPr>
            <a:xfrm>
              <a:off x="6422934" y="394819"/>
              <a:ext cx="9527949" cy="724422"/>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hangingPunct="1"/>
              <a:r>
                <a:rPr kumimoji="1" lang="zh-CN" altLang="en-US" sz="2400" b="1" dirty="0">
                  <a:sym typeface="Calibri" panose="020F0502020204030204"/>
                </a:rPr>
                <a:t>基于Folium的地图演示</a:t>
              </a:r>
              <a:r>
                <a:rPr kumimoji="1" lang="en-US" altLang="zh-CN" sz="1800" b="1" dirty="0"/>
                <a:t> </a:t>
              </a:r>
            </a:p>
            <a:p>
              <a:pPr hangingPunct="1"/>
              <a:endParaRPr kumimoji="1" lang="zh-CN" altLang="en-US" b="1" dirty="0"/>
            </a:p>
          </p:txBody>
        </p:sp>
        <p:sp>
          <p:nvSpPr>
            <p:cNvPr id="8" name="TextBox 51"/>
            <p:cNvSpPr txBox="1">
              <a:spLocks noChangeArrowheads="1"/>
            </p:cNvSpPr>
            <p:nvPr/>
          </p:nvSpPr>
          <p:spPr bwMode="auto">
            <a:xfrm>
              <a:off x="5635910" y="327794"/>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4</a:t>
              </a:r>
            </a:p>
          </p:txBody>
        </p:sp>
      </p:grpSp>
      <p:grpSp>
        <p:nvGrpSpPr>
          <p:cNvPr id="13" name="组合 12"/>
          <p:cNvGrpSpPr/>
          <p:nvPr/>
        </p:nvGrpSpPr>
        <p:grpSpPr>
          <a:xfrm>
            <a:off x="5435423" y="2795534"/>
            <a:ext cx="10314973" cy="1018932"/>
            <a:chOff x="1037240" y="5107758"/>
            <a:chExt cx="10314973" cy="1018932"/>
          </a:xfrm>
        </p:grpSpPr>
        <p:sp>
          <p:nvSpPr>
            <p:cNvPr id="9" name="文本占位符 2"/>
            <p:cNvSpPr txBox="1"/>
            <p:nvPr/>
          </p:nvSpPr>
          <p:spPr>
            <a:xfrm>
              <a:off x="1824264" y="5107758"/>
              <a:ext cx="9527949" cy="724422"/>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marR="0" algn="l" defTabSz="914400" rtl="0" fontAlgn="auto" latinLnBrk="0" hangingPunct="0">
                <a:lnSpc>
                  <a:spcPct val="150000"/>
                </a:lnSpc>
                <a:spcBef>
                  <a:spcPts val="0"/>
                </a:spcBef>
                <a:spcAft>
                  <a:spcPts val="0"/>
                </a:spcAft>
                <a:buClrTx/>
                <a:buSzTx/>
                <a:buFont typeface="Arial" panose="020B0604020202020204" pitchFamily="34" charset="0"/>
              </a:pPr>
              <a:r>
                <a:rPr kumimoji="1" lang="zh-CN" altLang="en-US" sz="2400" b="1" dirty="0">
                  <a:sym typeface="Calibri" panose="020F0502020204030204"/>
                </a:rPr>
                <a:t>结果与展望</a:t>
              </a:r>
              <a:r>
                <a:rPr kumimoji="1" lang="en-US" altLang="zh-CN" sz="2400" b="1" dirty="0"/>
                <a:t> </a:t>
              </a:r>
            </a:p>
            <a:p>
              <a:pPr hangingPunct="1"/>
              <a:endParaRPr kumimoji="1" lang="en-US" altLang="zh-CN" sz="2400" b="1" dirty="0"/>
            </a:p>
          </p:txBody>
        </p:sp>
        <p:sp>
          <p:nvSpPr>
            <p:cNvPr id="10" name="TextBox 51"/>
            <p:cNvSpPr txBox="1">
              <a:spLocks noChangeArrowheads="1"/>
            </p:cNvSpPr>
            <p:nvPr/>
          </p:nvSpPr>
          <p:spPr bwMode="auto">
            <a:xfrm>
              <a:off x="1037240" y="5268698"/>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5</a:t>
              </a:r>
            </a:p>
          </p:txBody>
        </p:sp>
      </p:grpSp>
      <p:grpSp>
        <p:nvGrpSpPr>
          <p:cNvPr id="15" name="组合 14"/>
          <p:cNvGrpSpPr/>
          <p:nvPr/>
        </p:nvGrpSpPr>
        <p:grpSpPr>
          <a:xfrm>
            <a:off x="798653" y="2906190"/>
            <a:ext cx="3257550" cy="932572"/>
            <a:chOff x="933100" y="3214007"/>
            <a:chExt cx="3257550" cy="932572"/>
          </a:xfrm>
        </p:grpSpPr>
        <p:sp>
          <p:nvSpPr>
            <p:cNvPr id="16" name="文本占位符 2"/>
            <p:cNvSpPr txBox="1"/>
            <p:nvPr/>
          </p:nvSpPr>
          <p:spPr>
            <a:xfrm>
              <a:off x="1594135" y="3214007"/>
              <a:ext cx="2596515" cy="724535"/>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hangingPunct="1"/>
              <a:r>
                <a:rPr kumimoji="1" lang="zh-CN" altLang="en-US" sz="2400" b="1" dirty="0">
                  <a:sym typeface="Calibri" panose="020F0502020204030204"/>
                </a:rPr>
                <a:t>数据与图表分析</a:t>
              </a:r>
            </a:p>
          </p:txBody>
        </p:sp>
        <p:sp>
          <p:nvSpPr>
            <p:cNvPr id="17" name="TextBox 51"/>
            <p:cNvSpPr txBox="1">
              <a:spLocks noChangeArrowheads="1"/>
            </p:cNvSpPr>
            <p:nvPr/>
          </p:nvSpPr>
          <p:spPr bwMode="auto">
            <a:xfrm>
              <a:off x="933100" y="3288587"/>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2</a:t>
              </a:r>
            </a:p>
          </p:txBody>
        </p:sp>
      </p:grpSp>
      <p:sp>
        <p:nvSpPr>
          <p:cNvPr id="18" name="Rectangle 24"/>
          <p:cNvSpPr/>
          <p:nvPr/>
        </p:nvSpPr>
        <p:spPr>
          <a:xfrm>
            <a:off x="11625943" y="0"/>
            <a:ext cx="566057" cy="6858000"/>
          </a:xfrm>
          <a:prstGeom prst="rect">
            <a:avLst/>
          </a:prstGeom>
          <a:solidFill>
            <a:srgbClr val="FED4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 name="组合 2"/>
          <p:cNvGrpSpPr/>
          <p:nvPr/>
        </p:nvGrpSpPr>
        <p:grpSpPr>
          <a:xfrm>
            <a:off x="798653" y="1236245"/>
            <a:ext cx="10189243" cy="857992"/>
            <a:chOff x="933100" y="2560877"/>
            <a:chExt cx="10189243" cy="857992"/>
          </a:xfrm>
        </p:grpSpPr>
        <p:sp>
          <p:nvSpPr>
            <p:cNvPr id="4" name="文本占位符 2"/>
            <p:cNvSpPr txBox="1"/>
            <p:nvPr/>
          </p:nvSpPr>
          <p:spPr>
            <a:xfrm>
              <a:off x="1594394" y="2561227"/>
              <a:ext cx="9527949" cy="724422"/>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hangingPunct="1"/>
              <a:r>
                <a:rPr kumimoji="1" lang="zh-CN" altLang="en-US" sz="2400" b="1" dirty="0"/>
                <a:t>项目简介</a:t>
              </a:r>
              <a:endParaRPr kumimoji="1" lang="zh-CN" altLang="en-US" sz="2400" b="1" dirty="0">
                <a:sym typeface="Calibri" panose="020F0502020204030204"/>
              </a:endParaRPr>
            </a:p>
          </p:txBody>
        </p:sp>
        <p:sp>
          <p:nvSpPr>
            <p:cNvPr id="14" name="TextBox 51"/>
            <p:cNvSpPr txBox="1">
              <a:spLocks noChangeArrowheads="1"/>
            </p:cNvSpPr>
            <p:nvPr/>
          </p:nvSpPr>
          <p:spPr bwMode="auto">
            <a:xfrm>
              <a:off x="933100" y="2560877"/>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1</a:t>
              </a:r>
            </a:p>
          </p:txBody>
        </p:sp>
      </p:grpSp>
      <p:grpSp>
        <p:nvGrpSpPr>
          <p:cNvPr id="19" name="组合 18"/>
          <p:cNvGrpSpPr/>
          <p:nvPr/>
        </p:nvGrpSpPr>
        <p:grpSpPr>
          <a:xfrm>
            <a:off x="5435518" y="4590095"/>
            <a:ext cx="10314973" cy="992897"/>
            <a:chOff x="719105" y="8182428"/>
            <a:chExt cx="10314973" cy="992897"/>
          </a:xfrm>
        </p:grpSpPr>
        <p:sp>
          <p:nvSpPr>
            <p:cNvPr id="20" name="文本占位符 2"/>
            <p:cNvSpPr txBox="1"/>
            <p:nvPr/>
          </p:nvSpPr>
          <p:spPr>
            <a:xfrm>
              <a:off x="1506129" y="8182428"/>
              <a:ext cx="9527949" cy="724422"/>
            </a:xfrm>
            <a:prstGeom prst="rect">
              <a:avLst/>
            </a:prstGeom>
          </p:spPr>
          <p:txBody>
            <a:bodyPr/>
            <a:lstStyle>
              <a:lvl1pPr marL="0" marR="0" indent="0" algn="just" defTabSz="914400" rtl="0" latinLnBrk="0">
                <a:lnSpc>
                  <a:spcPct val="130000"/>
                </a:lnSpc>
                <a:spcBef>
                  <a:spcPts val="1000"/>
                </a:spcBef>
                <a:spcAft>
                  <a:spcPts val="0"/>
                </a:spcAft>
                <a:buClrTx/>
                <a:buSzPct val="100000"/>
                <a:buFont typeface="Arial" panose="020B0604020202020204"/>
                <a:buNone/>
                <a:defRPr sz="1600" b="0" i="0" u="none" strike="noStrike" cap="none" spc="0" baseline="0">
                  <a:ln>
                    <a:noFill/>
                  </a:ln>
                  <a:solidFill>
                    <a:schemeClr val="tx1">
                      <a:lumMod val="75000"/>
                      <a:lumOff val="25000"/>
                    </a:schemeClr>
                  </a:solidFill>
                  <a:uFillTx/>
                  <a:latin typeface="微软雅黑" panose="020B0503020204020204" pitchFamily="34" charset="-122"/>
                  <a:ea typeface="微软雅黑" panose="020B0503020204020204" pitchFamily="34" charset="-122"/>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chemeClr val="tx1">
                      <a:lumMod val="75000"/>
                      <a:lumOff val="25000"/>
                    </a:schemeClr>
                  </a:solidFill>
                  <a:uFillTx/>
                  <a:latin typeface="Helvetica" pitchFamily="2" charset="0"/>
                  <a:ea typeface="+mn-ea"/>
                  <a:cs typeface="+mn-cs"/>
                  <a:sym typeface="Calibri" panose="020F0502020204030204"/>
                </a:defRPr>
              </a:lvl5pPr>
              <a:lvl6pPr marL="122428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6pPr>
              <a:lvl7pPr marL="127000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7pPr>
              <a:lvl8pPr marL="131572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8pPr>
              <a:lvl9pPr marL="13614400" marR="0" indent="-99568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n-lt"/>
                  <a:ea typeface="+mn-ea"/>
                  <a:cs typeface="+mn-cs"/>
                  <a:sym typeface="Calibri" panose="020F0502020204030204"/>
                </a:defRPr>
              </a:lvl9pPr>
            </a:lstStyle>
            <a:p>
              <a:pPr marR="0" algn="l" defTabSz="914400" rtl="0" fontAlgn="auto" latinLnBrk="0" hangingPunct="0">
                <a:lnSpc>
                  <a:spcPct val="150000"/>
                </a:lnSpc>
                <a:spcBef>
                  <a:spcPts val="0"/>
                </a:spcBef>
                <a:spcAft>
                  <a:spcPts val="0"/>
                </a:spcAft>
                <a:buClrTx/>
                <a:buSzTx/>
                <a:buFont typeface="Arial" panose="020B0604020202020204" pitchFamily="34" charset="0"/>
              </a:pPr>
              <a:r>
                <a:rPr kumimoji="1" lang="zh-CN" altLang="en-US" sz="2400" b="1" dirty="0"/>
                <a:t>组</a:t>
              </a:r>
              <a:r>
                <a:rPr kumimoji="1" lang="zh-CN" altLang="en-US" sz="2400" b="1" dirty="0">
                  <a:sym typeface="Calibri" panose="020F0502020204030204"/>
                </a:rPr>
                <a:t>员分工</a:t>
              </a:r>
              <a:endParaRPr kumimoji="1" lang="en-US" altLang="zh-CN" sz="2400" b="1" dirty="0"/>
            </a:p>
          </p:txBody>
        </p:sp>
        <p:sp>
          <p:nvSpPr>
            <p:cNvPr id="21" name="TextBox 51"/>
            <p:cNvSpPr txBox="1">
              <a:spLocks noChangeArrowheads="1"/>
            </p:cNvSpPr>
            <p:nvPr/>
          </p:nvSpPr>
          <p:spPr bwMode="auto">
            <a:xfrm>
              <a:off x="719105" y="8317333"/>
              <a:ext cx="431952" cy="857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lnSpc>
                  <a:spcPct val="75000"/>
                </a:lnSpc>
              </a:pPr>
              <a:r>
                <a:rPr lang="en-US" altLang="zh-CN" sz="6600" dirty="0">
                  <a:solidFill>
                    <a:srgbClr val="FED400"/>
                  </a:solidFill>
                  <a:latin typeface="Raleway ExtraLight" pitchFamily="34" charset="0"/>
                  <a:ea typeface="Fira Sans Book" pitchFamily="34" charset="0"/>
                  <a:cs typeface="Lato Medium"/>
                </a:rPr>
                <a:t>6</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1. </a:t>
            </a:r>
            <a:r>
              <a:rPr kumimoji="1" lang="zh-CN" altLang="en-US" dirty="0"/>
              <a:t>项目简介</a:t>
            </a:r>
          </a:p>
        </p:txBody>
      </p:sp>
      <p:sp>
        <p:nvSpPr>
          <p:cNvPr id="4" name="文本框 3"/>
          <p:cNvSpPr txBox="1"/>
          <p:nvPr/>
        </p:nvSpPr>
        <p:spPr>
          <a:xfrm>
            <a:off x="1251625" y="2197905"/>
            <a:ext cx="9688749" cy="16402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000" dirty="0"/>
              <a:t>          </a:t>
            </a:r>
            <a:r>
              <a:rPr kumimoji="0" lang="zh-CN" altLang="en-US" sz="2000" b="0" i="0" u="none" strike="noStrike" cap="none" spc="0" normalizeH="0" baseline="0" dirty="0">
                <a:ln>
                  <a:noFill/>
                </a:ln>
                <a:solidFill>
                  <a:srgbClr val="000000"/>
                </a:solidFill>
                <a:effectLst/>
                <a:uFillTx/>
                <a:latin typeface="+mn-lt"/>
                <a:ea typeface="+mn-ea"/>
                <a:cs typeface="+mn-cs"/>
                <a:sym typeface="Calibri" panose="020F0502020204030204"/>
              </a:rPr>
              <a:t>“你呼我应”是“问需金山”公众号开发的一个方便居民、工作人员反映社区问题的平台。目前，这一平台累计处理事件四百余条，为社区居民解决生活问题提供了很大的便捷。“数据与地图结合的可视化”正是我们小组项目进行的方向，旨在让社区管理人员更方便地了解社区内各区域的问题多少，并且可能可以发现一些地理上的规律，从而更好地发现问题，服务社区。</a:t>
            </a:r>
            <a:endParaRPr kumimoji="0" lang="zh-CN" altLang="en-US" sz="2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2. </a:t>
            </a:r>
            <a:r>
              <a:rPr kumimoji="1" lang="zh-CN" altLang="en-US" dirty="0"/>
              <a:t>数据与图表分析</a:t>
            </a:r>
          </a:p>
        </p:txBody>
      </p:sp>
      <p:pic>
        <p:nvPicPr>
          <p:cNvPr id="4" name="图片占位符 3"/>
          <p:cNvPicPr>
            <a:picLocks noGrp="1" noChangeAspect="1"/>
          </p:cNvPicPr>
          <p:nvPr>
            <p:ph type="pic" idx="13"/>
            <p:custDataLst>
              <p:tags r:id="rId1"/>
            </p:custDataLst>
          </p:nvPr>
        </p:nvPicPr>
        <p:blipFill>
          <a:blip r:embed="rId3"/>
          <a:stretch>
            <a:fillRect/>
          </a:stretch>
        </p:blipFill>
        <p:spPr>
          <a:xfrm>
            <a:off x="798830" y="1188720"/>
            <a:ext cx="10725150" cy="493903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2. </a:t>
            </a:r>
            <a:r>
              <a:rPr kumimoji="1" lang="zh-CN" altLang="en-US" dirty="0"/>
              <a:t>数据与图表分析</a:t>
            </a:r>
          </a:p>
        </p:txBody>
      </p:sp>
      <p:pic>
        <p:nvPicPr>
          <p:cNvPr id="2" name="图片 1"/>
          <p:cNvPicPr>
            <a:picLocks noChangeAspect="1"/>
          </p:cNvPicPr>
          <p:nvPr>
            <p:custDataLst>
              <p:tags r:id="rId1"/>
            </p:custDataLst>
          </p:nvPr>
        </p:nvPicPr>
        <p:blipFill>
          <a:blip r:embed="rId4"/>
          <a:stretch>
            <a:fillRect/>
          </a:stretch>
        </p:blipFill>
        <p:spPr>
          <a:xfrm>
            <a:off x="953135" y="1244600"/>
            <a:ext cx="3541395" cy="4828540"/>
          </a:xfrm>
          <a:prstGeom prst="rect">
            <a:avLst/>
          </a:prstGeom>
        </p:spPr>
      </p:pic>
      <p:pic>
        <p:nvPicPr>
          <p:cNvPr id="6" name="图片 5"/>
          <p:cNvPicPr>
            <a:picLocks noChangeAspect="1"/>
          </p:cNvPicPr>
          <p:nvPr>
            <p:custDataLst>
              <p:tags r:id="rId2"/>
            </p:custDataLst>
          </p:nvPr>
        </p:nvPicPr>
        <p:blipFill>
          <a:blip r:embed="rId5"/>
          <a:stretch>
            <a:fillRect/>
          </a:stretch>
        </p:blipFill>
        <p:spPr>
          <a:xfrm>
            <a:off x="7889240" y="1332865"/>
            <a:ext cx="2606675" cy="4377690"/>
          </a:xfrm>
          <a:prstGeom prst="rect">
            <a:avLst/>
          </a:prstGeom>
        </p:spPr>
      </p:pic>
      <p:sp>
        <p:nvSpPr>
          <p:cNvPr id="7" name="右箭头 6"/>
          <p:cNvSpPr/>
          <p:nvPr/>
        </p:nvSpPr>
        <p:spPr>
          <a:xfrm>
            <a:off x="4966335" y="3079115"/>
            <a:ext cx="2604770" cy="683895"/>
          </a:xfrm>
          <a:prstGeom prst="rightArrow">
            <a:avLst/>
          </a:prstGeom>
          <a:solidFill>
            <a:srgbClr val="FFFFFF"/>
          </a:solidFill>
          <a:ln w="12700" cap="flat">
            <a:solidFill>
              <a:srgbClr val="FFC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2. </a:t>
            </a:r>
            <a:r>
              <a:rPr kumimoji="1" lang="zh-CN" altLang="en-US" dirty="0"/>
              <a:t>数据与图表分析：基于</a:t>
            </a:r>
            <a:r>
              <a:rPr kumimoji="1" lang="en-US" altLang="zh-CN" dirty="0"/>
              <a:t>plotly</a:t>
            </a:r>
            <a:r>
              <a:rPr kumimoji="1" lang="zh-CN" altLang="en-US" dirty="0"/>
              <a:t>的柱状图</a:t>
            </a:r>
          </a:p>
        </p:txBody>
      </p:sp>
      <p:pic>
        <p:nvPicPr>
          <p:cNvPr id="4" name="图片 3"/>
          <p:cNvPicPr>
            <a:picLocks noChangeAspect="1"/>
          </p:cNvPicPr>
          <p:nvPr>
            <p:custDataLst>
              <p:tags r:id="rId1"/>
            </p:custDataLst>
          </p:nvPr>
        </p:nvPicPr>
        <p:blipFill>
          <a:blip r:embed="rId3"/>
          <a:stretch>
            <a:fillRect/>
          </a:stretch>
        </p:blipFill>
        <p:spPr>
          <a:xfrm>
            <a:off x="956310" y="1014095"/>
            <a:ext cx="10022840" cy="527050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dirty="0"/>
              <a:t>3. </a:t>
            </a:r>
            <a:r>
              <a:rPr kumimoji="1" lang="zh-CN" altLang="en-US" dirty="0">
                <a:sym typeface="+mn-ea"/>
              </a:rPr>
              <a:t>基于Tkinter的地图演示：</a:t>
            </a:r>
            <a:r>
              <a:rPr kumimoji="1" lang="en-US" altLang="zh-CN" dirty="0">
                <a:sym typeface="+mn-ea"/>
              </a:rPr>
              <a:t>pyheatmap</a:t>
            </a:r>
          </a:p>
        </p:txBody>
      </p:sp>
      <p:pic>
        <p:nvPicPr>
          <p:cNvPr id="4" name="图片 3" descr="中天社区"/>
          <p:cNvPicPr>
            <a:picLocks noChangeAspect="1"/>
          </p:cNvPicPr>
          <p:nvPr/>
        </p:nvPicPr>
        <p:blipFill>
          <a:blip r:embed="rId2"/>
          <a:stretch>
            <a:fillRect/>
          </a:stretch>
        </p:blipFill>
        <p:spPr>
          <a:xfrm>
            <a:off x="0" y="1065530"/>
            <a:ext cx="5246370" cy="5791835"/>
          </a:xfrm>
          <a:prstGeom prst="rect">
            <a:avLst/>
          </a:prstGeom>
        </p:spPr>
      </p:pic>
      <p:pic>
        <p:nvPicPr>
          <p:cNvPr id="5" name="图片 4" descr="click"/>
          <p:cNvPicPr>
            <a:picLocks noChangeAspect="1"/>
          </p:cNvPicPr>
          <p:nvPr/>
        </p:nvPicPr>
        <p:blipFill>
          <a:blip r:embed="rId3"/>
          <a:stretch>
            <a:fillRect/>
          </a:stretch>
        </p:blipFill>
        <p:spPr>
          <a:xfrm>
            <a:off x="6954520" y="1065530"/>
            <a:ext cx="5237480" cy="5781675"/>
          </a:xfrm>
          <a:prstGeom prst="rect">
            <a:avLst/>
          </a:prstGeom>
        </p:spPr>
      </p:pic>
      <p:sp>
        <p:nvSpPr>
          <p:cNvPr id="6" name="右箭头 5"/>
          <p:cNvSpPr/>
          <p:nvPr/>
        </p:nvSpPr>
        <p:spPr>
          <a:xfrm>
            <a:off x="5494655" y="3672840"/>
            <a:ext cx="1251585" cy="622300"/>
          </a:xfrm>
          <a:prstGeom prst="rightArrow">
            <a:avLst/>
          </a:prstGeom>
          <a:solidFill>
            <a:srgbClr val="FFFFFF"/>
          </a:solidFill>
          <a:ln w="12700" cap="flat">
            <a:solidFill>
              <a:srgbClr val="FFC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dirty="0"/>
              <a:t>3. </a:t>
            </a:r>
            <a:r>
              <a:rPr kumimoji="1" lang="zh-CN" altLang="en-US" dirty="0">
                <a:sym typeface="+mn-ea"/>
              </a:rPr>
              <a:t>基于Tkinter的地图演示：</a:t>
            </a:r>
            <a:r>
              <a:rPr kumimoji="1" lang="en-US" altLang="zh-CN" dirty="0">
                <a:sym typeface="+mn-ea"/>
              </a:rPr>
              <a:t>pyheatmap</a:t>
            </a:r>
          </a:p>
        </p:txBody>
      </p:sp>
      <p:sp>
        <p:nvSpPr>
          <p:cNvPr id="6" name="右箭头 5"/>
          <p:cNvSpPr/>
          <p:nvPr/>
        </p:nvSpPr>
        <p:spPr>
          <a:xfrm>
            <a:off x="5494655" y="3672840"/>
            <a:ext cx="1251585" cy="622300"/>
          </a:xfrm>
          <a:prstGeom prst="rightArrow">
            <a:avLst/>
          </a:prstGeom>
          <a:solidFill>
            <a:srgbClr val="FFFFFF"/>
          </a:solidFill>
          <a:ln w="12700" cap="flat">
            <a:solidFill>
              <a:srgbClr val="FFC000"/>
            </a:solidFill>
            <a:prstDash val="solid"/>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2" name="图片 1" descr="heat"/>
          <p:cNvPicPr>
            <a:picLocks noChangeAspect="1"/>
          </p:cNvPicPr>
          <p:nvPr>
            <p:custDataLst>
              <p:tags r:id="rId1"/>
            </p:custDataLst>
          </p:nvPr>
        </p:nvPicPr>
        <p:blipFill>
          <a:blip r:embed="rId3"/>
          <a:stretch>
            <a:fillRect/>
          </a:stretch>
        </p:blipFill>
        <p:spPr>
          <a:xfrm>
            <a:off x="0" y="1066165"/>
            <a:ext cx="5246370" cy="5791835"/>
          </a:xfrm>
          <a:prstGeom prst="rect">
            <a:avLst/>
          </a:prstGeom>
        </p:spPr>
      </p:pic>
      <p:pic>
        <p:nvPicPr>
          <p:cNvPr id="9" name="图片 8" descr="2023-01-10_115956"/>
          <p:cNvPicPr>
            <a:picLocks noChangeAspect="1"/>
          </p:cNvPicPr>
          <p:nvPr/>
        </p:nvPicPr>
        <p:blipFill>
          <a:blip r:embed="rId4"/>
          <a:stretch>
            <a:fillRect/>
          </a:stretch>
        </p:blipFill>
        <p:spPr>
          <a:xfrm>
            <a:off x="6935470" y="1066165"/>
            <a:ext cx="5256530" cy="57956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lstStyle/>
          <a:p>
            <a:r>
              <a:rPr kumimoji="1" lang="en-US" altLang="zh-CN" dirty="0"/>
              <a:t>4. </a:t>
            </a:r>
            <a:r>
              <a:rPr kumimoji="1" lang="zh-CN" altLang="en-US" dirty="0">
                <a:sym typeface="Calibri" panose="020F0502020204030204"/>
              </a:rPr>
              <a:t>基于Folium的地图演示</a:t>
            </a:r>
            <a:r>
              <a:rPr kumimoji="1" lang="en-US" altLang="zh-CN" dirty="0">
                <a:sym typeface="Calibri" panose="020F0502020204030204"/>
              </a:rPr>
              <a:t>: </a:t>
            </a:r>
            <a:r>
              <a:rPr kumimoji="1" lang="en-US" altLang="zh-CN" dirty="0" err="1">
                <a:sym typeface="Calibri" panose="020F0502020204030204"/>
              </a:rPr>
              <a:t>HeatMap</a:t>
            </a:r>
            <a:endParaRPr kumimoji="1" lang="zh-CN" altLang="en-US" dirty="0"/>
          </a:p>
        </p:txBody>
      </p:sp>
      <p:pic>
        <p:nvPicPr>
          <p:cNvPr id="2" name="图片 1"/>
          <p:cNvPicPr>
            <a:picLocks noChangeAspect="1"/>
          </p:cNvPicPr>
          <p:nvPr/>
        </p:nvPicPr>
        <p:blipFill>
          <a:blip r:embed="rId2"/>
          <a:stretch>
            <a:fillRect/>
          </a:stretch>
        </p:blipFill>
        <p:spPr>
          <a:xfrm>
            <a:off x="6870970" y="1549767"/>
            <a:ext cx="5321030" cy="4802394"/>
          </a:xfrm>
          <a:prstGeom prst="rect">
            <a:avLst/>
          </a:prstGeom>
        </p:spPr>
      </p:pic>
      <p:pic>
        <p:nvPicPr>
          <p:cNvPr id="4" name="图片 3"/>
          <p:cNvPicPr>
            <a:picLocks noChangeAspect="1"/>
          </p:cNvPicPr>
          <p:nvPr/>
        </p:nvPicPr>
        <p:blipFill>
          <a:blip r:embed="rId3"/>
          <a:stretch>
            <a:fillRect/>
          </a:stretch>
        </p:blipFill>
        <p:spPr>
          <a:xfrm>
            <a:off x="5458913" y="3758212"/>
            <a:ext cx="1274174" cy="658425"/>
          </a:xfrm>
          <a:prstGeom prst="rect">
            <a:avLst/>
          </a:prstGeom>
        </p:spPr>
      </p:pic>
      <p:pic>
        <p:nvPicPr>
          <p:cNvPr id="5" name="图片 4"/>
          <p:cNvPicPr>
            <a:picLocks noChangeAspect="1"/>
          </p:cNvPicPr>
          <p:nvPr/>
        </p:nvPicPr>
        <p:blipFill>
          <a:blip r:embed="rId4"/>
          <a:stretch>
            <a:fillRect/>
          </a:stretch>
        </p:blipFill>
        <p:spPr>
          <a:xfrm>
            <a:off x="0" y="1554118"/>
            <a:ext cx="5321030" cy="4798043"/>
          </a:xfrm>
          <a:prstGeom prst="rect">
            <a:avLst/>
          </a:prstGeom>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PP_MARK_KEY" val="38d0bb5d-8c24-48cf-82b4-b7b43286e7ef"/>
  <p:tag name="COMMONDATA" val="eyJoZGlkIjoiNDJmNDNiNTQ5YTBmY2M3NDNhOTJlZmEyMTMwMzJiZGE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180,&quot;width&quot;:1342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hite">
  <a:themeElements>
    <a:clrScheme name="自定义 4">
      <a:dk1>
        <a:srgbClr val="000000"/>
      </a:dk1>
      <a:lt1>
        <a:srgbClr val="FFFFFF"/>
      </a:lt1>
      <a:dk2>
        <a:srgbClr val="53585F"/>
      </a:dk2>
      <a:lt2>
        <a:srgbClr val="DCDEE0"/>
      </a:lt2>
      <a:accent1>
        <a:srgbClr val="F5CD00"/>
      </a:accent1>
      <a:accent2>
        <a:srgbClr val="3F403F"/>
      </a:accent2>
      <a:accent3>
        <a:srgbClr val="DC6D23"/>
      </a:accent3>
      <a:accent4>
        <a:srgbClr val="AA1B10"/>
      </a:accent4>
      <a:accent5>
        <a:srgbClr val="4A5691"/>
      </a:accent5>
      <a:accent6>
        <a:srgbClr val="D5D5D5"/>
      </a:accent6>
      <a:hlink>
        <a:srgbClr val="FFD478"/>
      </a:hlink>
      <a:folHlink>
        <a:srgbClr val="A9A9A9"/>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FFC000"/>
          </a:solidFill>
          <a:prstDash val="solid"/>
          <a:miter lim="4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C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FFC000"/>
          </a:solidFill>
          <a:prstDash val="solid"/>
          <a:miter lim="4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C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428</Words>
  <Application>Microsoft Office PowerPoint</Application>
  <PresentationFormat>宽屏</PresentationFormat>
  <Paragraphs>47</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Lucida Grande</vt:lpstr>
      <vt:lpstr>微软雅黑</vt:lpstr>
      <vt:lpstr>Arial</vt:lpstr>
      <vt:lpstr>Calibri</vt:lpstr>
      <vt:lpstr>Helvetica</vt:lpstr>
      <vt:lpstr>Lato</vt:lpstr>
      <vt:lpstr>Raleway ExtraLight</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郭 Jason</cp:lastModifiedBy>
  <cp:revision>203</cp:revision>
  <dcterms:created xsi:type="dcterms:W3CDTF">2023-01-10T02:11:00Z</dcterms:created>
  <dcterms:modified xsi:type="dcterms:W3CDTF">2023-01-10T09:20:53Z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D92F608DA7B04DB18F9CCB789DAE9030</vt:lpwstr>
  </property>
  <property fmtid="{D5CDD505-2E9C-101B-9397-08002B2CF9AE}" pid="3" name="KSOProductBuildVer">
    <vt:lpwstr>2052-11.1.0.12980</vt:lpwstr>
  </property>
</Properties>
</file>